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4" r:id="rId1"/>
  </p:sldMasterIdLst>
  <p:notesMasterIdLst>
    <p:notesMasterId r:id="rId16"/>
  </p:notesMasterIdLst>
  <p:handoutMasterIdLst>
    <p:handoutMasterId r:id="rId17"/>
  </p:handoutMasterIdLst>
  <p:sldIdLst>
    <p:sldId id="265" r:id="rId2"/>
    <p:sldId id="327" r:id="rId3"/>
    <p:sldId id="332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273" r:id="rId12"/>
    <p:sldId id="341" r:id="rId13"/>
    <p:sldId id="333" r:id="rId14"/>
    <p:sldId id="342" r:id="rId15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630"/>
    <a:srgbClr val="37B662"/>
    <a:srgbClr val="373B3D"/>
    <a:srgbClr val="14B37D"/>
    <a:srgbClr val="144F7D"/>
    <a:srgbClr val="F3F4F4"/>
    <a:srgbClr val="F3F4E0"/>
    <a:srgbClr val="D7F0E0"/>
    <a:srgbClr val="8D9398"/>
    <a:srgbClr val="C0D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76" autoAdjust="0"/>
    <p:restoredTop sz="91616" autoAdjust="0"/>
  </p:normalViewPr>
  <p:slideViewPr>
    <p:cSldViewPr>
      <p:cViewPr varScale="1">
        <p:scale>
          <a:sx n="155" d="100"/>
          <a:sy n="155" d="100"/>
        </p:scale>
        <p:origin x="-104" y="-280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02" d="100"/>
          <a:sy n="102" d="100"/>
        </p:scale>
        <p:origin x="3504" y="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DA6B2-69F6-46E7-8C22-53CF0AD17FDB}" type="datetimeFigureOut">
              <a:rPr lang="en-US" smtClean="0"/>
              <a:t>6/19/14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61425-8C41-4079-B7B7-8DED80730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931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CA2C59-648E-4FD6-BC5C-944E4E32AF98}" type="datetimeFigureOut">
              <a:rPr lang="en-US" smtClean="0"/>
              <a:t>6/19/14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EE40B-208E-4E0C-B92A-F56920440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1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55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30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465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722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673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48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49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21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48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13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28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09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7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42386" y="3500725"/>
            <a:ext cx="2814549" cy="3926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8152" y="3648076"/>
            <a:ext cx="10839449" cy="686947"/>
          </a:xfrm>
          <a:prstGeom prst="rect">
            <a:avLst/>
          </a:prstGeom>
        </p:spPr>
        <p:txBody>
          <a:bodyPr anchor="ctr"/>
          <a:lstStyle>
            <a:lvl1pPr algn="l">
              <a:defRPr sz="4500">
                <a:latin typeface="Lato Black" panose="020F0A02020204030203" pitchFamily="34" charset="0"/>
              </a:defRPr>
            </a:lvl1pPr>
          </a:lstStyle>
          <a:p>
            <a:r>
              <a:rPr lang="en-US" dirty="0" smtClean="0"/>
              <a:t>Edit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152" y="4582672"/>
            <a:ext cx="9925049" cy="446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rgbClr val="21242C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440098" y="5067302"/>
            <a:ext cx="9211905" cy="266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>
                <a:solidFill>
                  <a:srgbClr val="95BC46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2"/>
            <a:ext cx="2477147" cy="92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6124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97358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t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19432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304801"/>
            <a:ext cx="11338564" cy="8540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87611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311400"/>
            <a:ext cx="10871200" cy="1320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72433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3" y="4962528"/>
            <a:ext cx="10513484" cy="1362075"/>
          </a:xfrm>
          <a:prstGeom prst="rect">
            <a:avLst/>
          </a:prstGeom>
        </p:spPr>
        <p:txBody>
          <a:bodyPr anchor="t"/>
          <a:lstStyle>
            <a:lvl1pPr algn="l">
              <a:defRPr sz="24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3" y="3462341"/>
            <a:ext cx="10513484" cy="150018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275" baseline="0">
                <a:solidFill>
                  <a:schemeClr val="tx2"/>
                </a:solidFill>
              </a:defRPr>
            </a:lvl1pPr>
            <a:lvl2pPr marL="342891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0" y="6356352"/>
            <a:ext cx="2032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4/19/2008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sz="82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58400" y="6356352"/>
            <a:ext cx="1320800" cy="365125"/>
          </a:xfrm>
          <a:prstGeom prst="rect">
            <a:avLst/>
          </a:prstGeom>
        </p:spPr>
        <p:txBody>
          <a:bodyPr/>
          <a:lstStyle/>
          <a:p>
            <a:fld id="{69E29E33-B620-47F9-BB04-8846C2A5AF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10238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Two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38153" y="304801"/>
            <a:ext cx="11338560" cy="76788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3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438153" y="1219200"/>
            <a:ext cx="5493524" cy="4953000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6283191" y="1219205"/>
            <a:ext cx="5493524" cy="4952999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83103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400800" y="1600200"/>
            <a:ext cx="4978400" cy="4114800"/>
          </a:xfrm>
          <a:prstGeom prst="rect">
            <a:avLst/>
          </a:prstGeo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12800" y="1600200"/>
            <a:ext cx="4978400" cy="4114800"/>
          </a:xfrm>
          <a:prstGeom prst="rect">
            <a:avLst/>
          </a:prstGeo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7"/>
            <a:ext cx="10566400" cy="6397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949328"/>
            <a:ext cx="4978400" cy="57467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100" b="0" i="0" baseline="0">
                <a:solidFill>
                  <a:schemeClr val="tx2"/>
                </a:solidFill>
              </a:defRPr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949328"/>
            <a:ext cx="4978400" cy="57467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100" b="0" i="0" baseline="0">
                <a:solidFill>
                  <a:schemeClr val="tx2"/>
                </a:solidFill>
              </a:defRPr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620000" y="6356352"/>
            <a:ext cx="2032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4/19/2008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128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sz="82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058400" y="6356352"/>
            <a:ext cx="1320800" cy="365125"/>
          </a:xfrm>
          <a:prstGeom prst="rect">
            <a:avLst/>
          </a:prstGeom>
        </p:spPr>
        <p:txBody>
          <a:bodyPr/>
          <a:lstStyle/>
          <a:p>
            <a:fld id="{69E29E33-B620-47F9-BB04-8846C2A5AF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0091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38153" y="304801"/>
            <a:ext cx="11338560" cy="76788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3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38152" y="1219200"/>
            <a:ext cx="11337925" cy="4953000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3338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6"/>
          <p:cNvSpPr>
            <a:spLocks noGrp="1"/>
          </p:cNvSpPr>
          <p:nvPr>
            <p:ph sz="quarter" idx="16" hasCustomPrompt="1"/>
          </p:nvPr>
        </p:nvSpPr>
        <p:spPr>
          <a:xfrm>
            <a:off x="508003" y="268120"/>
            <a:ext cx="10159997" cy="10272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3500"/>
              </a:lnSpc>
              <a:buNone/>
              <a:defRPr sz="3600">
                <a:solidFill>
                  <a:srgbClr val="37B662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6" name="Content Placeholder 26"/>
          <p:cNvSpPr>
            <a:spLocks noGrp="1"/>
          </p:cNvSpPr>
          <p:nvPr>
            <p:ph sz="quarter" idx="17" hasCustomPrompt="1"/>
          </p:nvPr>
        </p:nvSpPr>
        <p:spPr>
          <a:xfrm>
            <a:off x="508000" y="1498605"/>
            <a:ext cx="11074400" cy="457199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rgbClr val="37B662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30442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625600" y="4038600"/>
            <a:ext cx="9753600" cy="264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177209" y="1498602"/>
            <a:ext cx="3928319" cy="176445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n-US" sz="10666" b="1" cap="none" spc="0" dirty="0" smtClean="0">
                <a:ln w="0"/>
                <a:solidFill>
                  <a:schemeClr val="tx1">
                    <a:alpha val="28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</a:rPr>
              <a:t>Demo</a:t>
            </a:r>
            <a:endParaRPr lang="en-US" sz="10666" b="1" cap="none" spc="0" dirty="0">
              <a:ln w="0"/>
              <a:solidFill>
                <a:schemeClr val="tx1">
                  <a:alpha val="28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47590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83994" y="-3544"/>
            <a:ext cx="1917460" cy="15047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07" y="5960254"/>
            <a:ext cx="2477147" cy="92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27" r:id="rId3"/>
    <p:sldLayoutId id="2147483729" r:id="rId4"/>
    <p:sldLayoutId id="2147483707" r:id="rId5"/>
    <p:sldLayoutId id="2147483728" r:id="rId6"/>
    <p:sldLayoutId id="2147483708" r:id="rId7"/>
    <p:sldLayoutId id="2147483713" r:id="rId8"/>
    <p:sldLayoutId id="2147483726" r:id="rId9"/>
    <p:sldLayoutId id="2147483710" r:id="rId10"/>
    <p:sldLayoutId id="2147483709" r:id="rId11"/>
  </p:sldLayoutIdLst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685783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lerik.com/products/aspnet-ajax.aspx" TargetMode="External"/><Relationship Id="rId4" Type="http://schemas.openxmlformats.org/officeDocument/2006/relationships/hyperlink" Target="http://demos.telerik.com/aspnet-ajax/" TargetMode="External"/><Relationship Id="rId5" Type="http://schemas.openxmlformats.org/officeDocument/2006/relationships/hyperlink" Target="http://www.telerik.com/help/aspnet-ajax/introduction.html" TargetMode="External"/><Relationship Id="rId6" Type="http://schemas.openxmlformats.org/officeDocument/2006/relationships/hyperlink" Target="http://developer.telerik.com/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hyperlink" Target="http://www.telerik.com" TargetMode="External"/><Relationship Id="rId5" Type="http://schemas.openxmlformats.org/officeDocument/2006/relationships/hyperlink" Target="mailto:Sam.Basu@Telerik.com" TargetMode="External"/><Relationship Id="rId6" Type="http://schemas.openxmlformats.org/officeDocument/2006/relationships/hyperlink" Target="https://twitter.com/samidip" TargetMode="External"/><Relationship Id="rId7" Type="http://schemas.openxmlformats.org/officeDocument/2006/relationships/hyperlink" Target="http://samidipbasu.com/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lerik.com" TargetMode="External"/><Relationship Id="rId4" Type="http://schemas.openxmlformats.org/officeDocument/2006/relationships/hyperlink" Target="mailto:Sam.Basu@Telerik.com" TargetMode="External"/><Relationship Id="rId5" Type="http://schemas.openxmlformats.org/officeDocument/2006/relationships/hyperlink" Target="https://twitter.com/samidip" TargetMode="External"/><Relationship Id="rId6" Type="http://schemas.openxmlformats.org/officeDocument/2006/relationships/hyperlink" Target="http://samidipbasu.com/" TargetMode="External"/><Relationship Id="rId7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hyperlink" Target="http://www.telerik.com/kendo-ui/map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2" y="2819401"/>
            <a:ext cx="10839449" cy="1515623"/>
          </a:xfrm>
        </p:spPr>
        <p:txBody>
          <a:bodyPr/>
          <a:lstStyle/>
          <a:p>
            <a:pPr lvl="0"/>
            <a:r>
              <a:rPr lang="en-US" b="1" dirty="0" smtClean="0"/>
              <a:t>Telerik UI for ASP.NET Ajax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What’s new in Q2 2014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5495" y="4953000"/>
            <a:ext cx="9211905" cy="266700"/>
          </a:xfrm>
        </p:spPr>
        <p:txBody>
          <a:bodyPr>
            <a:noAutofit/>
          </a:bodyPr>
          <a:lstStyle/>
          <a:p>
            <a:r>
              <a:rPr lang="en-US" sz="1200" dirty="0" smtClean="0"/>
              <a:t>June 24,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3400202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RadClientDataSource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11337925" cy="4343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Telerik UI for ASP.NET Ajax Framework piece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Server wrapper over client-side DataSource for easy data bindings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Borrows ideas from the hugely popular Kendo UI DataSource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Automatic CRUD operations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Feature-rich with Sorting, Filtering</a:t>
            </a:r>
            <a:r>
              <a:rPr lang="en-US" sz="2000" dirty="0"/>
              <a:t> </a:t>
            </a:r>
            <a:r>
              <a:rPr lang="en-US" sz="2000" dirty="0" smtClean="0"/>
              <a:t>&amp; Ordering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Easy configurations &amp; integrations with all Telerik UI for ASP.NET Ajax controls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It is awesome!</a:t>
            </a:r>
            <a:endParaRPr lang="en-US" sz="2000" dirty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7851337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2819400" y="4038600"/>
            <a:ext cx="8280400" cy="533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Let’s dive into some brand new controls goodness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Let’s amaze with LOB apps!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Telerik UI for ASP.NET AJA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940808"/>
            <a:ext cx="4902708" cy="54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672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81000" y="609600"/>
            <a:ext cx="10871200" cy="6858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Text Placeholder 2"/>
          <p:cNvSpPr txBox="1">
            <a:spLocks/>
          </p:cNvSpPr>
          <p:nvPr/>
        </p:nvSpPr>
        <p:spPr>
          <a:xfrm>
            <a:off x="457200" y="1752600"/>
            <a:ext cx="11337925" cy="4343400"/>
          </a:xfrm>
          <a:prstGeom prst="rect">
            <a:avLst/>
          </a:prstGeom>
        </p:spPr>
        <p:txBody>
          <a:bodyPr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29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21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4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Recap: Three brand new controls – Map, Diagram &amp; Gantt 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Engineered to build amazing LOB apps!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Free trial @ Telerik UI for </a:t>
            </a:r>
            <a:r>
              <a:rPr lang="en-US" sz="2000" dirty="0"/>
              <a:t>ASP.NET home: </a:t>
            </a:r>
            <a:r>
              <a:rPr lang="en-US" sz="2000" dirty="0">
                <a:hlinkClick r:id="rId3"/>
              </a:rPr>
              <a:t>http://www.telerik.com/products/aspnet-</a:t>
            </a:r>
            <a:r>
              <a:rPr lang="en-US" sz="2000" dirty="0" smtClean="0">
                <a:hlinkClick r:id="rId3"/>
              </a:rPr>
              <a:t>ajax.aspx</a:t>
            </a:r>
            <a:endParaRPr lang="en-US" sz="2000" dirty="0" smtClean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Check out the </a:t>
            </a:r>
            <a:r>
              <a:rPr lang="en-US" sz="2000" dirty="0"/>
              <a:t>refreshed demos: </a:t>
            </a:r>
            <a:r>
              <a:rPr lang="en-US" sz="2000" dirty="0">
                <a:hlinkClick r:id="rId4"/>
              </a:rPr>
              <a:t>http://demos.telerik.com/aspnet-ajax</a:t>
            </a:r>
            <a:r>
              <a:rPr lang="en-US" sz="2000" dirty="0" smtClean="0">
                <a:hlinkClick r:id="rId4"/>
              </a:rPr>
              <a:t>/</a:t>
            </a:r>
            <a:endParaRPr lang="en-US" sz="2000" dirty="0" smtClean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Comprehensive documentation: </a:t>
            </a:r>
            <a:r>
              <a:rPr lang="en-US" sz="2000" dirty="0">
                <a:hlinkClick r:id="rId5"/>
              </a:rPr>
              <a:t>http://www.telerik.com/help/aspnet-ajax/</a:t>
            </a:r>
            <a:r>
              <a:rPr lang="en-US" sz="2000" dirty="0" smtClean="0">
                <a:hlinkClick r:id="rId5"/>
              </a:rPr>
              <a:t>introduction.html</a:t>
            </a:r>
            <a:endParaRPr lang="en-US" sz="2000" dirty="0" smtClean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Telerik </a:t>
            </a:r>
            <a:r>
              <a:rPr lang="en-US" sz="2000" dirty="0"/>
              <a:t>Developer Network: </a:t>
            </a:r>
            <a:r>
              <a:rPr lang="en-US" sz="2000" dirty="0">
                <a:hlinkClick r:id="rId6"/>
              </a:rPr>
              <a:t>http://developer.telerik.com</a:t>
            </a:r>
            <a:r>
              <a:rPr lang="en-US" sz="2000" dirty="0" smtClean="0">
                <a:hlinkClick r:id="rId6"/>
              </a:rPr>
              <a:t>/</a:t>
            </a:r>
            <a:endParaRPr lang="en-US" sz="20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2000" dirty="0" smtClean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301146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ctualPi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90800"/>
            <a:ext cx="2230477" cy="273710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60400" y="1752600"/>
            <a:ext cx="10871200" cy="6858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Telerik UI for ASP.NET Ajax – Q2 2014 Updates!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800" y="6096000"/>
            <a:ext cx="8305800" cy="6858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58B630"/>
                </a:solidFill>
              </a:rPr>
              <a:t>Thank You for your participation! Have fun &amp; Happy Coding!</a:t>
            </a:r>
            <a:endParaRPr lang="en-US" sz="2400" dirty="0">
              <a:solidFill>
                <a:srgbClr val="58B63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4495800"/>
            <a:ext cx="7620000" cy="1154114"/>
          </a:xfrm>
          <a:prstGeom prst="rect">
            <a:avLst/>
          </a:prstGeom>
          <a:noFill/>
        </p:spPr>
        <p:txBody>
          <a:bodyPr wrap="square" lIns="121874" tIns="60936" rIns="121874" bIns="60936" rtlCol="0">
            <a:spAutoFit/>
          </a:bodyPr>
          <a:lstStyle/>
          <a:p>
            <a:pPr defTabSz="1218754"/>
            <a:r>
              <a:rPr lang="en-US" sz="1900" dirty="0">
                <a:solidFill>
                  <a:srgbClr val="00B050"/>
                </a:solidFill>
                <a:latin typeface="Bookman Old Style"/>
                <a:cs typeface="Bookman Old Style"/>
              </a:rPr>
              <a:t>Samidip Basu  </a:t>
            </a:r>
            <a:r>
              <a:rPr lang="en-US" sz="1100" dirty="0">
                <a:solidFill>
                  <a:prstClr val="black"/>
                </a:solidFill>
                <a:latin typeface="Bookman Old Style"/>
                <a:cs typeface="Bookman Old Style"/>
              </a:rPr>
              <a:t>Microsoft MVP, MS, MCPD, CAPM</a:t>
            </a:r>
          </a:p>
          <a:p>
            <a:pPr defTabSz="1218754"/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Developer Advocate | Telerik Inc. | 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4"/>
              </a:rPr>
              <a:t>www.telerik.com</a:t>
            </a:r>
            <a:endParaRPr lang="en-US" sz="1600" dirty="0">
              <a:solidFill>
                <a:prstClr val="black"/>
              </a:solidFill>
              <a:latin typeface="Bookman Old Style"/>
              <a:cs typeface="Bookman Old Style"/>
            </a:endParaRPr>
          </a:p>
          <a:p>
            <a:pPr defTabSz="1218754"/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E: 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5"/>
              </a:rPr>
              <a:t>Sam.Basu@Telerik.com</a:t>
            </a:r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Bookman Old Style"/>
                <a:cs typeface="Bookman Old Style"/>
              </a:rPr>
              <a:t>|T</a:t>
            </a:r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: 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6"/>
              </a:rPr>
              <a:t>@samidip</a:t>
            </a:r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 | </a:t>
            </a:r>
            <a:r>
              <a:rPr lang="en-US" sz="1600" dirty="0" smtClean="0">
                <a:solidFill>
                  <a:prstClr val="black"/>
                </a:solidFill>
                <a:latin typeface="Bookman Old Style"/>
                <a:cs typeface="Bookman Old Style"/>
              </a:rPr>
              <a:t>W: </a:t>
            </a:r>
            <a:r>
              <a:rPr lang="en-US" sz="1600" u="sng" dirty="0" smtClean="0">
                <a:solidFill>
                  <a:prstClr val="black"/>
                </a:solidFill>
                <a:latin typeface="Bookman Old Style"/>
                <a:cs typeface="Bookman Old Style"/>
                <a:hlinkClick r:id="rId7"/>
              </a:rPr>
              <a:t>http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7"/>
              </a:rPr>
              <a:t>://samidipbasu.com</a:t>
            </a:r>
            <a:endParaRPr lang="en-US" sz="1600" dirty="0">
              <a:solidFill>
                <a:prstClr val="black"/>
              </a:solidFill>
              <a:latin typeface="Bookman Old Style"/>
              <a:cs typeface="Bookman Old Style"/>
            </a:endParaRPr>
          </a:p>
          <a:p>
            <a:pPr defTabSz="1218754"/>
            <a:endParaRPr lang="en-US" sz="1600" dirty="0">
              <a:solidFill>
                <a:prstClr val="black"/>
              </a:solidFill>
              <a:latin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7094923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0800" y="3276600"/>
            <a:ext cx="6045200" cy="6858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58B630"/>
                </a:solidFill>
              </a:rPr>
              <a:t>Live Question/Answer Session</a:t>
            </a:r>
            <a:endParaRPr lang="en-US" dirty="0">
              <a:solidFill>
                <a:srgbClr val="58B63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05000" y="4191000"/>
            <a:ext cx="7467600" cy="1143000"/>
          </a:xfrm>
        </p:spPr>
        <p:txBody>
          <a:bodyPr/>
          <a:lstStyle/>
          <a:p>
            <a:r>
              <a:rPr lang="en-US" sz="2800" dirty="0" smtClean="0"/>
              <a:t>Online: Jeff Fritz, Michael Crump &amp; Sam Basu</a:t>
            </a:r>
            <a:br>
              <a:rPr lang="en-US" sz="2800" dirty="0" smtClean="0"/>
            </a:br>
            <a:r>
              <a:rPr lang="en-US" sz="2800" dirty="0"/>
              <a:t> </a:t>
            </a:r>
            <a:r>
              <a:rPr lang="en-US" sz="2800" dirty="0" smtClean="0"/>
              <a:t>     </a:t>
            </a:r>
            <a:r>
              <a:rPr lang="en-US" sz="2800" dirty="0"/>
              <a:t>	</a:t>
            </a:r>
            <a:r>
              <a:rPr lang="en-US" sz="2800" dirty="0" smtClean="0"/>
              <a:t>			</a:t>
            </a:r>
            <a:r>
              <a:rPr lang="en-US" sz="2800" dirty="0" smtClean="0">
                <a:solidFill>
                  <a:srgbClr val="58B630"/>
                </a:solidFill>
              </a:rPr>
              <a:t>Fire away!</a:t>
            </a:r>
            <a:endParaRPr lang="en-US" sz="2800" dirty="0">
              <a:solidFill>
                <a:srgbClr val="58B63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514600" y="1371600"/>
            <a:ext cx="8534400" cy="18288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58B630"/>
                </a:solidFill>
              </a:rPr>
              <a:t>We covered a lot!</a:t>
            </a:r>
          </a:p>
          <a:p>
            <a:pPr marL="342900" indent="-342900">
              <a:buFont typeface="Wingdings" charset="2"/>
              <a:buChar char="²"/>
            </a:pPr>
            <a:r>
              <a:rPr lang="en-US" sz="2000" dirty="0"/>
              <a:t>Tips for Building Mobile-Optimized ASP.NET </a:t>
            </a:r>
            <a:r>
              <a:rPr lang="en-US" sz="2000" dirty="0" smtClean="0"/>
              <a:t>Applications</a:t>
            </a:r>
            <a:endParaRPr lang="en-US" sz="2000" dirty="0"/>
          </a:p>
          <a:p>
            <a:pPr marL="342900" indent="-342900">
              <a:buFont typeface="Wingdings" charset="2"/>
              <a:buChar char="²"/>
            </a:pPr>
            <a:r>
              <a:rPr lang="en-US" sz="2000" dirty="0"/>
              <a:t>Manage Documents Within Your .NET Apps</a:t>
            </a:r>
          </a:p>
          <a:p>
            <a:pPr marL="342900" indent="-342900">
              <a:buFont typeface="Wingdings" charset="2"/>
              <a:buChar char="²"/>
            </a:pPr>
            <a:r>
              <a:rPr lang="en-US" sz="2000" dirty="0"/>
              <a:t>Build Line-of-Business Apps With Map, Gantt and Diagram Controls</a:t>
            </a:r>
            <a:endParaRPr lang="en-US" sz="2000" dirty="0" smtClean="0"/>
          </a:p>
          <a:p>
            <a:endParaRPr lang="en-US" dirty="0">
              <a:solidFill>
                <a:srgbClr val="58B6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87685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600200"/>
            <a:ext cx="10871200" cy="685800"/>
          </a:xfrm>
        </p:spPr>
        <p:txBody>
          <a:bodyPr/>
          <a:lstStyle/>
          <a:p>
            <a:r>
              <a:rPr lang="en-US" dirty="0" smtClean="0"/>
              <a:t>Telerik UI for ASP.NET Ajax – The exciting updates!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3341686"/>
            <a:ext cx="7620000" cy="1154114"/>
          </a:xfrm>
          <a:prstGeom prst="rect">
            <a:avLst/>
          </a:prstGeom>
          <a:noFill/>
        </p:spPr>
        <p:txBody>
          <a:bodyPr wrap="square" lIns="121874" tIns="60936" rIns="121874" bIns="60936" rtlCol="0">
            <a:spAutoFit/>
          </a:bodyPr>
          <a:lstStyle/>
          <a:p>
            <a:pPr defTabSz="1218754"/>
            <a:r>
              <a:rPr lang="en-US" sz="1900" dirty="0">
                <a:solidFill>
                  <a:srgbClr val="00B050"/>
                </a:solidFill>
                <a:latin typeface="Bookman Old Style"/>
                <a:cs typeface="Bookman Old Style"/>
              </a:rPr>
              <a:t>Samidip Basu  </a:t>
            </a:r>
            <a:r>
              <a:rPr lang="en-US" sz="1100" dirty="0">
                <a:solidFill>
                  <a:prstClr val="black"/>
                </a:solidFill>
                <a:latin typeface="Bookman Old Style"/>
                <a:cs typeface="Bookman Old Style"/>
              </a:rPr>
              <a:t>Microsoft MVP, MS, MCPD, CAPM</a:t>
            </a:r>
          </a:p>
          <a:p>
            <a:pPr defTabSz="1218754"/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Developer Advocate | Telerik Inc. | 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3"/>
              </a:rPr>
              <a:t>www.telerik.com</a:t>
            </a:r>
            <a:endParaRPr lang="en-US" sz="1600" dirty="0">
              <a:solidFill>
                <a:prstClr val="black"/>
              </a:solidFill>
              <a:latin typeface="Bookman Old Style"/>
              <a:cs typeface="Bookman Old Style"/>
            </a:endParaRPr>
          </a:p>
          <a:p>
            <a:pPr defTabSz="1218754"/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E: 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4"/>
              </a:rPr>
              <a:t>Sam.Basu@Telerik.com</a:t>
            </a:r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Bookman Old Style"/>
                <a:cs typeface="Bookman Old Style"/>
              </a:rPr>
              <a:t>|T</a:t>
            </a:r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: 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5"/>
              </a:rPr>
              <a:t>@samidip</a:t>
            </a:r>
            <a:r>
              <a:rPr lang="en-US" sz="1600" dirty="0">
                <a:solidFill>
                  <a:prstClr val="black"/>
                </a:solidFill>
                <a:latin typeface="Bookman Old Style"/>
                <a:cs typeface="Bookman Old Style"/>
              </a:rPr>
              <a:t> | </a:t>
            </a:r>
            <a:r>
              <a:rPr lang="en-US" sz="1600" dirty="0" smtClean="0">
                <a:solidFill>
                  <a:prstClr val="black"/>
                </a:solidFill>
                <a:latin typeface="Bookman Old Style"/>
                <a:cs typeface="Bookman Old Style"/>
              </a:rPr>
              <a:t>W: </a:t>
            </a:r>
            <a:r>
              <a:rPr lang="en-US" sz="1600" u="sng" dirty="0" smtClean="0">
                <a:solidFill>
                  <a:prstClr val="black"/>
                </a:solidFill>
                <a:latin typeface="Bookman Old Style"/>
                <a:cs typeface="Bookman Old Style"/>
                <a:hlinkClick r:id="rId6"/>
              </a:rPr>
              <a:t>http</a:t>
            </a:r>
            <a:r>
              <a:rPr lang="en-US" sz="1600" u="sng" dirty="0">
                <a:solidFill>
                  <a:prstClr val="black"/>
                </a:solidFill>
                <a:latin typeface="Bookman Old Style"/>
                <a:cs typeface="Bookman Old Style"/>
                <a:hlinkClick r:id="rId6"/>
              </a:rPr>
              <a:t>://samidipbasu.com</a:t>
            </a:r>
            <a:endParaRPr lang="en-US" sz="1600" dirty="0">
              <a:solidFill>
                <a:prstClr val="black"/>
              </a:solidFill>
              <a:latin typeface="Bookman Old Style"/>
              <a:cs typeface="Bookman Old Style"/>
            </a:endParaRPr>
          </a:p>
          <a:p>
            <a:pPr defTabSz="1218754"/>
            <a:endParaRPr lang="en-US" sz="1600" dirty="0">
              <a:solidFill>
                <a:prstClr val="black"/>
              </a:solidFill>
              <a:latin typeface="Segoe UI Light"/>
            </a:endParaRPr>
          </a:p>
        </p:txBody>
      </p:sp>
      <p:pic>
        <p:nvPicPr>
          <p:cNvPr id="8" name="Picture 7" descr="ActualPic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90800"/>
            <a:ext cx="2230477" cy="273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1606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new in Q2 2014!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8152" y="1447800"/>
            <a:ext cx="11337925" cy="4267200"/>
          </a:xfrm>
        </p:spPr>
        <p:txBody>
          <a:bodyPr/>
          <a:lstStyle/>
          <a:p>
            <a:r>
              <a:rPr lang="en-US" sz="2000" dirty="0" smtClean="0"/>
              <a:t>Web is ubiquitous</a:t>
            </a:r>
          </a:p>
          <a:p>
            <a:r>
              <a:rPr lang="en-US" sz="2000" dirty="0" smtClean="0"/>
              <a:t>Tooling has come a long way – client &amp; server side</a:t>
            </a:r>
          </a:p>
          <a:p>
            <a:r>
              <a:rPr lang="en-US" sz="2000" dirty="0" smtClean="0"/>
              <a:t>Go responsive – make the web work everywhere</a:t>
            </a:r>
          </a:p>
          <a:p>
            <a:r>
              <a:rPr lang="en-US" sz="2000" dirty="0" smtClean="0"/>
              <a:t>However, huge part of web is Enterprise apps!</a:t>
            </a:r>
          </a:p>
          <a:p>
            <a:r>
              <a:rPr lang="en-US" sz="2000" dirty="0" smtClean="0"/>
              <a:t>Complex Line of Business applications</a:t>
            </a:r>
          </a:p>
          <a:p>
            <a:r>
              <a:rPr lang="en-US" sz="2000" dirty="0" smtClean="0"/>
              <a:t>Internal or External facing with heavy user interaction demands</a:t>
            </a:r>
          </a:p>
          <a:p>
            <a:r>
              <a:rPr lang="en-US" sz="2000" dirty="0" smtClean="0"/>
              <a:t>Performance important in your new VM – the browser</a:t>
            </a:r>
          </a:p>
          <a:p>
            <a:endParaRPr lang="en-US" sz="2000" dirty="0"/>
          </a:p>
          <a:p>
            <a:pPr>
              <a:buFont typeface="Wingdings" charset="2"/>
              <a:buChar char="ü"/>
            </a:pPr>
            <a:r>
              <a:rPr lang="en-US" sz="2000" dirty="0" smtClean="0"/>
              <a:t>So, we are empowering you – the industrious web developer</a:t>
            </a:r>
          </a:p>
          <a:p>
            <a:pPr>
              <a:buFont typeface="Wingdings" charset="2"/>
              <a:buChar char="ü"/>
            </a:pPr>
            <a:r>
              <a:rPr lang="en-US" sz="2000" dirty="0" smtClean="0"/>
              <a:t>Hard-hitting enterprise-friendly UI controls for ASP.NET Ajax!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5889276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RadMap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11337925" cy="43434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²"/>
            </a:pPr>
            <a:r>
              <a:rPr lang="en-US" sz="2000" dirty="0" smtClean="0"/>
              <a:t> Comprehensive mapping solution for Telerik UI for ASP.NET Ajax!</a:t>
            </a:r>
          </a:p>
          <a:p>
            <a:pPr marL="0" indent="0">
              <a:buNone/>
            </a:pPr>
            <a:endParaRPr lang="en-US" sz="2000" dirty="0" smtClean="0"/>
          </a:p>
          <a:p>
            <a:pPr>
              <a:buFont typeface="Wingdings" charset="2"/>
              <a:buChar char="²"/>
            </a:pPr>
            <a:r>
              <a:rPr lang="en-US" sz="2000" dirty="0" smtClean="0"/>
              <a:t> Visualizes </a:t>
            </a:r>
            <a:r>
              <a:rPr lang="en-US" sz="2000" dirty="0"/>
              <a:t>geographical information &amp; enables end users to zoom/pan </a:t>
            </a:r>
            <a:r>
              <a:rPr lang="en-US" sz="2000" dirty="0" smtClean="0"/>
              <a:t>smoothly to </a:t>
            </a:r>
            <a:r>
              <a:rPr lang="en-US" sz="2000" dirty="0"/>
              <a:t>any corner of the </a:t>
            </a:r>
            <a:r>
              <a:rPr lang="en-US" sz="2000" dirty="0" smtClean="0"/>
              <a:t>earth – Mouse or Touch support</a:t>
            </a:r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charset="2"/>
              <a:buChar char="²"/>
            </a:pPr>
            <a:r>
              <a:rPr lang="en-US" sz="2000" dirty="0" smtClean="0"/>
              <a:t> The </a:t>
            </a:r>
            <a:r>
              <a:rPr lang="en-US" sz="2000" dirty="0"/>
              <a:t>rich built-in </a:t>
            </a:r>
            <a:r>
              <a:rPr lang="en-US" sz="2000" dirty="0" smtClean="0"/>
              <a:t>geospatial functionality </a:t>
            </a:r>
            <a:r>
              <a:rPr lang="en-US" sz="2000" dirty="0"/>
              <a:t>of the </a:t>
            </a:r>
            <a:r>
              <a:rPr lang="en-US" sz="2000" dirty="0" smtClean="0"/>
              <a:t>Map control </a:t>
            </a:r>
            <a:r>
              <a:rPr lang="en-US" sz="2000" dirty="0"/>
              <a:t>allows you to </a:t>
            </a:r>
            <a:r>
              <a:rPr lang="en-US" sz="2000" dirty="0" smtClean="0"/>
              <a:t>build amazing user experiences – through customizable markers</a:t>
            </a:r>
            <a:r>
              <a:rPr lang="en-US" sz="2000" dirty="0"/>
              <a:t>, </a:t>
            </a:r>
            <a:r>
              <a:rPr lang="en-US" sz="2000" dirty="0" smtClean="0"/>
              <a:t>shapes, layers, tooltips</a:t>
            </a:r>
            <a:r>
              <a:rPr lang="en-US" sz="2000" dirty="0"/>
              <a:t>, zoom </a:t>
            </a:r>
            <a:r>
              <a:rPr lang="en-US" sz="2000" dirty="0" smtClean="0"/>
              <a:t>levels &amp; more!</a:t>
            </a:r>
          </a:p>
          <a:p>
            <a:pPr>
              <a:buFont typeface="Wingdings" charset="2"/>
              <a:buChar char="²"/>
            </a:pPr>
            <a:endParaRPr lang="en-US" sz="2000" dirty="0"/>
          </a:p>
          <a:p>
            <a:pPr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err="1" smtClean="0"/>
              <a:t>GeoSpatial</a:t>
            </a:r>
            <a:r>
              <a:rPr lang="en-US" sz="2000" dirty="0" smtClean="0"/>
              <a:t> standards (</a:t>
            </a:r>
            <a:r>
              <a:rPr lang="en-US" sz="2000" dirty="0" err="1" smtClean="0"/>
              <a:t>OSGeo</a:t>
            </a:r>
            <a:r>
              <a:rPr lang="en-US" sz="2000" dirty="0" smtClean="0"/>
              <a:t> &amp; </a:t>
            </a:r>
            <a:r>
              <a:rPr lang="en-US" sz="2000" dirty="0" err="1" smtClean="0"/>
              <a:t>GeoJSON</a:t>
            </a:r>
            <a:r>
              <a:rPr lang="en-US" sz="2000" dirty="0" smtClean="0"/>
              <a:t>) compliance</a:t>
            </a:r>
          </a:p>
          <a:p>
            <a:pPr>
              <a:buFont typeface="Wingdings" charset="2"/>
              <a:buChar char="²"/>
            </a:pPr>
            <a:endParaRPr lang="en-US" sz="2000" dirty="0" smtClean="0"/>
          </a:p>
          <a:p>
            <a:pPr>
              <a:buFont typeface="Wingdings" charset="2"/>
              <a:buChar char="²"/>
            </a:pPr>
            <a:r>
              <a:rPr lang="en-US" sz="2000" dirty="0" smtClean="0"/>
              <a:t> Powered </a:t>
            </a:r>
            <a:r>
              <a:rPr lang="en-US" sz="2000" dirty="0"/>
              <a:t>and built on top of Kendo UI Map [</a:t>
            </a:r>
            <a:r>
              <a:rPr lang="en-US" sz="2000" dirty="0">
                <a:hlinkClick r:id="rId4"/>
              </a:rPr>
              <a:t>http://</a:t>
            </a:r>
            <a:r>
              <a:rPr lang="en-US" sz="2000" dirty="0" err="1">
                <a:hlinkClick r:id="rId4"/>
              </a:rPr>
              <a:t>www.telerik.com</a:t>
            </a:r>
            <a:r>
              <a:rPr lang="en-US" sz="2000" dirty="0">
                <a:hlinkClick r:id="rId4"/>
              </a:rPr>
              <a:t>/kendo-</a:t>
            </a:r>
            <a:r>
              <a:rPr lang="en-US" sz="2000" dirty="0" err="1">
                <a:hlinkClick r:id="rId4"/>
              </a:rPr>
              <a:t>ui</a:t>
            </a:r>
            <a:r>
              <a:rPr lang="en-US" sz="2000" dirty="0">
                <a:hlinkClick r:id="rId4"/>
              </a:rPr>
              <a:t>/</a:t>
            </a:r>
            <a:r>
              <a:rPr lang="en-US" sz="2000" dirty="0" smtClean="0">
                <a:hlinkClick r:id="rId4"/>
              </a:rPr>
              <a:t>map</a:t>
            </a:r>
            <a:r>
              <a:rPr lang="en-US" sz="2000" dirty="0" smtClean="0"/>
              <a:t>]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8527030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RadMap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38150" y="1038225"/>
            <a:ext cx="11337925" cy="1933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Control Features: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Tile Layer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Markers Layer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Shapes Layer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Seamless Databinding – client &amp; </a:t>
            </a:r>
            <a:r>
              <a:rPr lang="en-US" dirty="0"/>
              <a:t>s</a:t>
            </a:r>
            <a:r>
              <a:rPr lang="en-US" dirty="0" smtClean="0"/>
              <a:t>erver side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10000"/>
            <a:ext cx="6516100" cy="244647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3400" y="3195935"/>
            <a:ext cx="2237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Control </a:t>
            </a:r>
            <a:r>
              <a:rPr lang="en-US" dirty="0" smtClean="0"/>
              <a:t>Usage:</a:t>
            </a:r>
            <a:endParaRPr lang="en-US" dirty="0"/>
          </a:p>
        </p:txBody>
      </p:sp>
      <p:pic>
        <p:nvPicPr>
          <p:cNvPr id="6" name="Picture 5" descr="Screen Shot 2014-06-18 at 7.55.07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265948"/>
            <a:ext cx="4719145" cy="360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0775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RadDiagram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11337925" cy="4343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Comprehensive diagramming solution for ASP.NET with zoom/pan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/>
              <a:t> </a:t>
            </a:r>
            <a:r>
              <a:rPr lang="en-US" sz="2000" dirty="0" smtClean="0"/>
              <a:t>Very rich </a:t>
            </a:r>
            <a:r>
              <a:rPr lang="en-US" sz="2000" dirty="0"/>
              <a:t>e</a:t>
            </a:r>
            <a:r>
              <a:rPr lang="en-US" sz="2000" dirty="0" smtClean="0"/>
              <a:t>nd-user interactions [</a:t>
            </a:r>
            <a:r>
              <a:rPr lang="en-US" sz="1600" dirty="0" smtClean="0"/>
              <a:t>Resize, Rotate, Move, Align &amp; more</a:t>
            </a:r>
            <a:r>
              <a:rPr lang="en-US" sz="2000" dirty="0" smtClean="0"/>
              <a:t>]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Build immersive experiences in browser</a:t>
            </a:r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Bring Visio-type applications to the web [</a:t>
            </a:r>
            <a:r>
              <a:rPr lang="en-US" sz="1600" dirty="0" smtClean="0"/>
              <a:t>Cut, Copy, Paste, Delete, Undo &amp; more</a:t>
            </a:r>
            <a:r>
              <a:rPr lang="en-US" sz="2000" dirty="0" smtClean="0"/>
              <a:t>]</a:t>
            </a:r>
            <a:endParaRPr lang="en-US" sz="2000" dirty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Responsiveness </a:t>
            </a:r>
            <a:r>
              <a:rPr lang="en-US" sz="2000" dirty="0"/>
              <a:t>based on HTML5 and </a:t>
            </a:r>
            <a:r>
              <a:rPr lang="en-US" sz="2000" dirty="0" smtClean="0"/>
              <a:t>SVG rendering</a:t>
            </a:r>
            <a:endParaRPr lang="en-US" sz="2000" dirty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Multiple flexible layouts</a:t>
            </a:r>
            <a:endParaRPr lang="en-US" sz="2000" dirty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Easy</a:t>
            </a:r>
            <a:r>
              <a:rPr lang="en-US" sz="2000" dirty="0"/>
              <a:t>-to</a:t>
            </a:r>
            <a:r>
              <a:rPr lang="en-US" sz="2000" dirty="0" smtClean="0"/>
              <a:t>-customize Element &amp; </a:t>
            </a:r>
            <a:r>
              <a:rPr lang="en-US" sz="2000" dirty="0"/>
              <a:t>Shape </a:t>
            </a:r>
            <a:r>
              <a:rPr lang="en-US" sz="2000" dirty="0" smtClean="0"/>
              <a:t>templates</a:t>
            </a:r>
            <a:endParaRPr lang="en-US" sz="2000" dirty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r>
              <a:rPr lang="en-US" sz="2000" dirty="0" smtClean="0"/>
              <a:t> Built</a:t>
            </a:r>
            <a:r>
              <a:rPr lang="en-US" sz="2000" dirty="0"/>
              <a:t>-in e</a:t>
            </a:r>
            <a:r>
              <a:rPr lang="en-US" sz="2000" dirty="0" smtClean="0"/>
              <a:t>ssential </a:t>
            </a:r>
            <a:r>
              <a:rPr lang="en-US" sz="2000" dirty="0"/>
              <a:t>Shapes and a</a:t>
            </a:r>
            <a:r>
              <a:rPr lang="en-US" sz="2000" dirty="0" smtClean="0"/>
              <a:t>bility </a:t>
            </a:r>
            <a:r>
              <a:rPr lang="en-US" sz="2000" dirty="0"/>
              <a:t>to </a:t>
            </a:r>
            <a:r>
              <a:rPr lang="en-US" sz="2000" dirty="0" smtClean="0"/>
              <a:t>define custom ones</a:t>
            </a:r>
            <a:endParaRPr lang="en-US" sz="2000" dirty="0"/>
          </a:p>
          <a:p>
            <a:pPr>
              <a:lnSpc>
                <a:spcPct val="150000"/>
              </a:lnSpc>
              <a:buFont typeface="Wingdings" charset="2"/>
              <a:buChar char="²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994265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RadDiagram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38150" y="1266825"/>
            <a:ext cx="11337925" cy="1933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Control Features: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Works cross-browser &amp; supports touch</a:t>
            </a:r>
          </a:p>
          <a:p>
            <a:pPr lvl="2">
              <a:buFont typeface="Wingdings" charset="2"/>
              <a:buChar char="v"/>
            </a:pPr>
            <a:r>
              <a:rPr lang="en-US" dirty="0" smtClean="0"/>
              <a:t> Easy Databinding – client &amp; server side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Save/Load Diagram structure through </a:t>
            </a:r>
            <a:r>
              <a:rPr lang="en-US" dirty="0" err="1" smtClean="0"/>
              <a:t>Json</a:t>
            </a:r>
            <a:endParaRPr lang="en-US" dirty="0" smtClean="0"/>
          </a:p>
        </p:txBody>
      </p:sp>
      <p:sp>
        <p:nvSpPr>
          <p:cNvPr id="2" name="Rectangle 1"/>
          <p:cNvSpPr/>
          <p:nvPr/>
        </p:nvSpPr>
        <p:spPr>
          <a:xfrm>
            <a:off x="533400" y="3195935"/>
            <a:ext cx="2237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Control </a:t>
            </a:r>
            <a:r>
              <a:rPr lang="en-US" dirty="0" smtClean="0"/>
              <a:t>Usage:</a:t>
            </a:r>
            <a:endParaRPr lang="en-US" dirty="0"/>
          </a:p>
        </p:txBody>
      </p:sp>
      <p:pic>
        <p:nvPicPr>
          <p:cNvPr id="8" name="Picture 2" descr="Support for Custom Elements and Templa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3800"/>
            <a:ext cx="2479614" cy="221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Screen Shot 2014-06-18 at 8.00.48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352800"/>
            <a:ext cx="3568700" cy="2792896"/>
          </a:xfrm>
          <a:prstGeom prst="rect">
            <a:avLst/>
          </a:prstGeom>
        </p:spPr>
      </p:pic>
      <p:pic>
        <p:nvPicPr>
          <p:cNvPr id="6" name="Picture 5" descr="Screen Shot 2014-06-18 at 8.02.20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4038600"/>
            <a:ext cx="4849212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70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RadGantt</a:t>
            </a:r>
            <a:r>
              <a:rPr lang="en-US" dirty="0" smtClean="0"/>
              <a:t> (Beta)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295400"/>
            <a:ext cx="11337925" cy="4876800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charset="2"/>
              <a:buChar char="²"/>
            </a:pPr>
            <a:r>
              <a:rPr lang="en-US" sz="2000" dirty="0" smtClean="0"/>
              <a:t> Visualize your Project schedule in browser</a:t>
            </a:r>
          </a:p>
          <a:p>
            <a:pPr>
              <a:lnSpc>
                <a:spcPct val="140000"/>
              </a:lnSpc>
              <a:buFont typeface="Wingdings" charset="2"/>
              <a:buChar char="²"/>
            </a:pPr>
            <a:r>
              <a:rPr lang="en-US" sz="2000" dirty="0" smtClean="0"/>
              <a:t> Connected bar charts to empower Project Management type apps</a:t>
            </a:r>
          </a:p>
          <a:p>
            <a:pPr>
              <a:lnSpc>
                <a:spcPct val="140000"/>
              </a:lnSpc>
              <a:buFont typeface="Wingdings" charset="2"/>
              <a:buChar char="²"/>
            </a:pPr>
            <a:r>
              <a:rPr lang="en-US" sz="2000" dirty="0" smtClean="0"/>
              <a:t> Great for laying out Work Breakdown Structure</a:t>
            </a:r>
          </a:p>
          <a:p>
            <a:pPr>
              <a:lnSpc>
                <a:spcPct val="140000"/>
              </a:lnSpc>
              <a:buFont typeface="Wingdings" charset="2"/>
              <a:buChar char="²"/>
            </a:pPr>
            <a:r>
              <a:rPr lang="en-US" sz="2000" dirty="0"/>
              <a:t> The Gantt </a:t>
            </a:r>
            <a:r>
              <a:rPr lang="en-US" sz="2000" dirty="0" smtClean="0"/>
              <a:t>control visualizes </a:t>
            </a:r>
            <a:r>
              <a:rPr lang="en-US" sz="2000" dirty="0"/>
              <a:t>the different components of the project on a flexible timetable, making it easier to see</a:t>
            </a:r>
            <a:r>
              <a:rPr lang="en-US" sz="2000" dirty="0" smtClean="0"/>
              <a:t>:</a:t>
            </a:r>
            <a:endParaRPr lang="en-US" sz="2000" dirty="0"/>
          </a:p>
          <a:p>
            <a:pPr lvl="2">
              <a:buFont typeface="Courier New"/>
              <a:buChar char="o"/>
            </a:pPr>
            <a:r>
              <a:rPr lang="en-US" sz="1600" dirty="0" smtClean="0"/>
              <a:t> The </a:t>
            </a:r>
            <a:r>
              <a:rPr lang="en-US" sz="1600" dirty="0"/>
              <a:t>project start date and </a:t>
            </a:r>
            <a:r>
              <a:rPr lang="en-US" sz="1600" dirty="0" smtClean="0"/>
              <a:t>deadline</a:t>
            </a:r>
          </a:p>
          <a:p>
            <a:pPr lvl="2">
              <a:buFont typeface="Courier New"/>
              <a:buChar char="o"/>
            </a:pPr>
            <a:r>
              <a:rPr lang="en-US" sz="1600" dirty="0" smtClean="0"/>
              <a:t> Day, Week &amp; Month views</a:t>
            </a:r>
            <a:endParaRPr lang="en-US" sz="1600" dirty="0"/>
          </a:p>
          <a:p>
            <a:pPr lvl="2">
              <a:buFont typeface="Courier New"/>
              <a:buChar char="o"/>
            </a:pPr>
            <a:r>
              <a:rPr lang="en-US" sz="1600" dirty="0" smtClean="0"/>
              <a:t> Task </a:t>
            </a:r>
            <a:r>
              <a:rPr lang="en-US" sz="1600" dirty="0"/>
              <a:t>summaries and their percentage of completion</a:t>
            </a:r>
          </a:p>
          <a:p>
            <a:pPr lvl="2">
              <a:buFont typeface="Courier New"/>
              <a:buChar char="o"/>
            </a:pPr>
            <a:r>
              <a:rPr lang="en-US" sz="1600" dirty="0" smtClean="0"/>
              <a:t> Tasks </a:t>
            </a:r>
            <a:r>
              <a:rPr lang="en-US" sz="1600" dirty="0"/>
              <a:t>and their start, end, duration and percentage </a:t>
            </a:r>
            <a:r>
              <a:rPr lang="en-US" sz="1600" dirty="0" smtClean="0"/>
              <a:t>of </a:t>
            </a:r>
            <a:r>
              <a:rPr lang="en-US" sz="1600" dirty="0"/>
              <a:t>completion</a:t>
            </a:r>
          </a:p>
          <a:p>
            <a:pPr lvl="2">
              <a:buFont typeface="Courier New"/>
              <a:buChar char="o"/>
            </a:pPr>
            <a:r>
              <a:rPr lang="en-US" sz="1600" dirty="0" smtClean="0"/>
              <a:t> Relations and overlap between tasks</a:t>
            </a:r>
            <a:endParaRPr lang="en-US" sz="1600" dirty="0"/>
          </a:p>
          <a:p>
            <a:pPr lvl="2">
              <a:buFont typeface="Courier New"/>
              <a:buChar char="o"/>
            </a:pPr>
            <a:r>
              <a:rPr lang="en-US" sz="1600" dirty="0" smtClean="0"/>
              <a:t> Resources </a:t>
            </a:r>
            <a:r>
              <a:rPr lang="en-US" sz="1600" dirty="0"/>
              <a:t>and availability</a:t>
            </a:r>
          </a:p>
          <a:p>
            <a:pPr lvl="2">
              <a:buFont typeface="Courier New"/>
              <a:buChar char="o"/>
            </a:pPr>
            <a:r>
              <a:rPr lang="en-US" sz="1600" dirty="0" smtClean="0"/>
              <a:t> Milestones</a:t>
            </a:r>
            <a:endParaRPr lang="en-US" sz="1600" dirty="0"/>
          </a:p>
          <a:p>
            <a:pPr lvl="2">
              <a:buFont typeface="Courier New"/>
              <a:buChar char="o"/>
            </a:pPr>
            <a:r>
              <a:rPr lang="en-US" sz="1600" dirty="0" smtClean="0"/>
              <a:t> Current </a:t>
            </a:r>
            <a:r>
              <a:rPr lang="en-US" sz="1600" dirty="0"/>
              <a:t>date (and where it is relative to the project)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994265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RadGantt</a:t>
            </a:r>
            <a:r>
              <a:rPr lang="en-US" dirty="0" smtClean="0"/>
              <a:t> (Beta)</a:t>
            </a:r>
            <a:endParaRPr lang="en-US" dirty="0"/>
          </a:p>
        </p:txBody>
      </p:sp>
      <p:pic>
        <p:nvPicPr>
          <p:cNvPr id="3" name="Picture 2" descr="Telerik_symbol_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08990"/>
            <a:ext cx="990600" cy="95781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38150" y="1066800"/>
            <a:ext cx="11337925" cy="1933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Control Features: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Control over formats, start/end days/hours</a:t>
            </a:r>
          </a:p>
          <a:p>
            <a:pPr lvl="2">
              <a:buFont typeface="Wingdings" charset="2"/>
              <a:buChar char="v"/>
            </a:pPr>
            <a:r>
              <a:rPr lang="en-US" dirty="0"/>
              <a:t> </a:t>
            </a:r>
            <a:r>
              <a:rPr lang="en-US" dirty="0" smtClean="0"/>
              <a:t>Seamless Databinding – client &amp; </a:t>
            </a:r>
            <a:r>
              <a:rPr lang="en-US" dirty="0"/>
              <a:t>s</a:t>
            </a:r>
            <a:r>
              <a:rPr lang="en-US" dirty="0" smtClean="0"/>
              <a:t>erver side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33400" y="2438400"/>
            <a:ext cx="2237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Control </a:t>
            </a:r>
            <a:r>
              <a:rPr lang="en-US" dirty="0" smtClean="0"/>
              <a:t>Usage:</a:t>
            </a:r>
            <a:endParaRPr lang="en-US" dirty="0"/>
          </a:p>
        </p:txBody>
      </p:sp>
      <p:pic>
        <p:nvPicPr>
          <p:cNvPr id="5" name="Picture 4" descr="Screen Shot 2014-06-18 at 8.04.12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971800"/>
            <a:ext cx="7696200" cy="375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70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Jo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lerik">
      <a:majorFont>
        <a:latin typeface="Lato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Jolt</Template>
  <TotalTime>4449</TotalTime>
  <Words>812</Words>
  <Application>Microsoft Macintosh PowerPoint</Application>
  <PresentationFormat>Custom</PresentationFormat>
  <Paragraphs>109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Jolt</vt:lpstr>
      <vt:lpstr>Telerik UI for ASP.NET Ajax</vt:lpstr>
      <vt:lpstr>Telerik UI for ASP.NET Ajax – The exciting updates!</vt:lpstr>
      <vt:lpstr>What’s new in Q2 2014!</vt:lpstr>
      <vt:lpstr>RadMap</vt:lpstr>
      <vt:lpstr>RadMap</vt:lpstr>
      <vt:lpstr>RadDiagram</vt:lpstr>
      <vt:lpstr>RadDiagram</vt:lpstr>
      <vt:lpstr>RadGantt (Beta)</vt:lpstr>
      <vt:lpstr>RadGantt (Beta)</vt:lpstr>
      <vt:lpstr>RadClientDataSource</vt:lpstr>
      <vt:lpstr>PowerPoint Presentation</vt:lpstr>
      <vt:lpstr>PowerPoint Presentation</vt:lpstr>
      <vt:lpstr>PowerPoint Presentation</vt:lpstr>
      <vt:lpstr>Online: Jeff Fritz, Michael Crump &amp; Sam Basu           Fire away!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Anglin</dc:creator>
  <cp:lastModifiedBy>Sam Basu</cp:lastModifiedBy>
  <cp:revision>294</cp:revision>
  <dcterms:created xsi:type="dcterms:W3CDTF">2010-03-05T17:51:20Z</dcterms:created>
  <dcterms:modified xsi:type="dcterms:W3CDTF">2014-06-19T15:15:55Z</dcterms:modified>
</cp:coreProperties>
</file>