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4" r:id="rId1"/>
  </p:sldMasterIdLst>
  <p:notesMasterIdLst>
    <p:notesMasterId r:id="rId22"/>
  </p:notesMasterIdLst>
  <p:handoutMasterIdLst>
    <p:handoutMasterId r:id="rId23"/>
  </p:handoutMasterIdLst>
  <p:sldIdLst>
    <p:sldId id="265" r:id="rId2"/>
    <p:sldId id="327" r:id="rId3"/>
    <p:sldId id="345" r:id="rId4"/>
    <p:sldId id="348" r:id="rId5"/>
    <p:sldId id="334" r:id="rId6"/>
    <p:sldId id="336" r:id="rId7"/>
    <p:sldId id="332" r:id="rId8"/>
    <p:sldId id="347" r:id="rId9"/>
    <p:sldId id="346" r:id="rId10"/>
    <p:sldId id="335" r:id="rId11"/>
    <p:sldId id="273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296" r:id="rId21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B662"/>
    <a:srgbClr val="373B3D"/>
    <a:srgbClr val="14B37D"/>
    <a:srgbClr val="144F7D"/>
    <a:srgbClr val="F3F4F4"/>
    <a:srgbClr val="F3F4E0"/>
    <a:srgbClr val="D7F0E0"/>
    <a:srgbClr val="8D9398"/>
    <a:srgbClr val="C0DCA2"/>
    <a:srgbClr val="D5E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76" autoAdjust="0"/>
    <p:restoredTop sz="93595" autoAdjust="0"/>
  </p:normalViewPr>
  <p:slideViewPr>
    <p:cSldViewPr>
      <p:cViewPr varScale="1">
        <p:scale>
          <a:sx n="61" d="100"/>
          <a:sy n="61" d="100"/>
        </p:scale>
        <p:origin x="672" y="6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02" d="100"/>
          <a:sy n="102" d="100"/>
        </p:scale>
        <p:origin x="3504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DA6B2-69F6-46E7-8C22-53CF0AD17FDB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61425-8C41-4079-B7B7-8DED80730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31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A2C59-648E-4FD6-BC5C-944E4E32AF98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EE40B-208E-4E0C-B92A-F56920440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1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55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30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02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2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42386" y="3500725"/>
            <a:ext cx="2814549" cy="3926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8152" y="3648076"/>
            <a:ext cx="10839449" cy="686947"/>
          </a:xfrm>
          <a:prstGeom prst="rect">
            <a:avLst/>
          </a:prstGeom>
        </p:spPr>
        <p:txBody>
          <a:bodyPr anchor="ctr"/>
          <a:lstStyle>
            <a:lvl1pPr algn="l">
              <a:defRPr sz="4500">
                <a:latin typeface="Lato Black" panose="020F0A02020204030203" pitchFamily="34" charset="0"/>
              </a:defRPr>
            </a:lvl1pPr>
          </a:lstStyle>
          <a:p>
            <a:r>
              <a:rPr lang="en-US" dirty="0" smtClean="0"/>
              <a:t>Edit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152" y="4582672"/>
            <a:ext cx="9925049" cy="446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rgbClr val="21242C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440098" y="5067302"/>
            <a:ext cx="9211905" cy="266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>
                <a:solidFill>
                  <a:srgbClr val="95BC46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2"/>
            <a:ext cx="2477147" cy="92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61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t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194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304801"/>
            <a:ext cx="11338564" cy="8540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876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11400"/>
            <a:ext cx="10871200" cy="1320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7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3" y="4962528"/>
            <a:ext cx="10513484" cy="1362075"/>
          </a:xfrm>
          <a:prstGeom prst="rect">
            <a:avLst/>
          </a:prstGeom>
        </p:spPr>
        <p:txBody>
          <a:bodyPr anchor="t"/>
          <a:lstStyle>
            <a:lvl1pPr algn="l">
              <a:defRPr sz="24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3" y="3462341"/>
            <a:ext cx="10513484" cy="150018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275" baseline="0">
                <a:solidFill>
                  <a:schemeClr val="tx2"/>
                </a:solidFill>
              </a:defRPr>
            </a:lvl1pPr>
            <a:lvl2pPr marL="342891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0" y="6356352"/>
            <a:ext cx="2032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4/19/2008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sz="82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58400" y="6356352"/>
            <a:ext cx="1320800" cy="365125"/>
          </a:xfrm>
          <a:prstGeom prst="rect">
            <a:avLst/>
          </a:prstGeom>
        </p:spPr>
        <p:txBody>
          <a:bodyPr/>
          <a:lstStyle/>
          <a:p>
            <a:fld id="{69E29E33-B620-47F9-BB04-8846C2A5AF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10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Two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38153" y="304801"/>
            <a:ext cx="11338560" cy="76788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3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438153" y="1219200"/>
            <a:ext cx="5493524" cy="4953000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6283191" y="1219205"/>
            <a:ext cx="5493524" cy="4952999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831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00800" y="1600200"/>
            <a:ext cx="4978400" cy="4114800"/>
          </a:xfrm>
          <a:prstGeom prst="rect">
            <a:avLst/>
          </a:prstGeo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0" y="1600200"/>
            <a:ext cx="4978400" cy="4114800"/>
          </a:xfrm>
          <a:prstGeom prst="rect">
            <a:avLst/>
          </a:prstGeo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7"/>
            <a:ext cx="10566400" cy="6397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949328"/>
            <a:ext cx="4978400" cy="57467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100" b="0" i="0" baseline="0">
                <a:solidFill>
                  <a:schemeClr val="tx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949328"/>
            <a:ext cx="4978400" cy="57467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100" b="0" i="0" baseline="0">
                <a:solidFill>
                  <a:schemeClr val="tx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620000" y="6356352"/>
            <a:ext cx="2032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4/19/2008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128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sz="82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058400" y="6356352"/>
            <a:ext cx="1320800" cy="365125"/>
          </a:xfrm>
          <a:prstGeom prst="rect">
            <a:avLst/>
          </a:prstGeom>
        </p:spPr>
        <p:txBody>
          <a:bodyPr/>
          <a:lstStyle/>
          <a:p>
            <a:fld id="{69E29E33-B620-47F9-BB04-8846C2A5AF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00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38153" y="304801"/>
            <a:ext cx="11338560" cy="76788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33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38152" y="1219200"/>
            <a:ext cx="11337925" cy="4953000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33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625600" y="4038600"/>
            <a:ext cx="9753600" cy="264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177209" y="1498602"/>
            <a:ext cx="3928319" cy="176445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US" sz="10666" b="1" cap="none" spc="0" dirty="0" smtClean="0">
                <a:ln w="0"/>
                <a:solidFill>
                  <a:schemeClr val="tx1">
                    <a:alpha val="28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</a:rPr>
              <a:t>Demo</a:t>
            </a:r>
            <a:endParaRPr lang="en-US" sz="10666" b="1" cap="none" spc="0" dirty="0">
              <a:ln w="0"/>
              <a:solidFill>
                <a:schemeClr val="tx1">
                  <a:alpha val="28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4759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973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83994" y="-3544"/>
            <a:ext cx="1917460" cy="1504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07" y="5960254"/>
            <a:ext cx="2477147" cy="92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27" r:id="rId3"/>
    <p:sldLayoutId id="2147483729" r:id="rId4"/>
    <p:sldLayoutId id="2147483707" r:id="rId5"/>
    <p:sldLayoutId id="2147483728" r:id="rId6"/>
    <p:sldLayoutId id="2147483708" r:id="rId7"/>
    <p:sldLayoutId id="2147483726" r:id="rId8"/>
    <p:sldLayoutId id="2147483710" r:id="rId9"/>
    <p:sldLayoutId id="2147483709" r:id="rId10"/>
  </p:sldLayoutIdLst>
  <p:timing>
    <p:tnLst>
      <p:par>
        <p:cTn id="1" dur="indefinite" restart="never" nodeType="tmRoot"/>
      </p:par>
    </p:tnLst>
  </p:timing>
  <p:txStyles>
    <p:titleStyle>
      <a:lvl1pPr algn="ctr" defTabSz="685783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pixelitrust.fr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lerik.com/products/aspnet-ajax.aspx" TargetMode="External"/><Relationship Id="rId7" Type="http://schemas.openxmlformats.org/officeDocument/2006/relationships/hyperlink" Target="http://developer.telerik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sp.net/" TargetMode="External"/><Relationship Id="rId5" Type="http://schemas.openxmlformats.org/officeDocument/2006/relationships/hyperlink" Target="http://www.telerik.com/support.aspx" TargetMode="External"/><Relationship Id="rId4" Type="http://schemas.openxmlformats.org/officeDocument/2006/relationships/hyperlink" Target="http://www.telerik.com/aspnet-mv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2" y="2819401"/>
            <a:ext cx="10839449" cy="1515623"/>
          </a:xfrm>
        </p:spPr>
        <p:txBody>
          <a:bodyPr/>
          <a:lstStyle/>
          <a:p>
            <a:pPr lvl="0"/>
            <a:r>
              <a:rPr lang="en-US" b="1" dirty="0"/>
              <a:t>Be Responsive: .NET UI for Any Device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Telerik </a:t>
            </a:r>
            <a:r>
              <a:rPr lang="en-US" dirty="0" err="1" smtClean="0"/>
              <a:t>DevCraft</a:t>
            </a:r>
            <a:r>
              <a:rPr lang="en-US" dirty="0" smtClean="0"/>
              <a:t> Q2 2014 Online Conference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June 24, </a:t>
            </a:r>
            <a:r>
              <a:rPr lang="en-US" dirty="0" smtClean="0"/>
              <a:t>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00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Layout for Devices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48200" y="1219200"/>
            <a:ext cx="7127877" cy="4953000"/>
          </a:xfrm>
        </p:spPr>
        <p:txBody>
          <a:bodyPr/>
          <a:lstStyle/>
          <a:p>
            <a:r>
              <a:rPr lang="en-US" dirty="0" smtClean="0"/>
              <a:t>Not quite the same as formatting for browsers that resize</a:t>
            </a:r>
          </a:p>
          <a:p>
            <a:r>
              <a:rPr lang="en-US" dirty="0" smtClean="0"/>
              <a:t>Use responsive grid layouts to assist in layout</a:t>
            </a:r>
          </a:p>
          <a:p>
            <a:endParaRPr lang="en-US" dirty="0"/>
          </a:p>
          <a:p>
            <a:r>
              <a:rPr lang="en-US" dirty="0" smtClean="0"/>
              <a:t>Responsive Grid uses media queries</a:t>
            </a:r>
          </a:p>
          <a:p>
            <a:endParaRPr lang="en-US" dirty="0"/>
          </a:p>
          <a:p>
            <a:r>
              <a:rPr lang="en-US" dirty="0" smtClean="0"/>
              <a:t>Typical grid is 12 virtual columns wide</a:t>
            </a:r>
          </a:p>
          <a:p>
            <a:endParaRPr lang="en-US" dirty="0"/>
          </a:p>
          <a:p>
            <a:r>
              <a:rPr lang="en-US" dirty="0" smtClean="0"/>
              <a:t>Telerik ships a layout framework with AJAX and supports using Bootstrap with </a:t>
            </a:r>
            <a:r>
              <a:rPr lang="en-US" dirty="0" err="1" smtClean="0"/>
              <a:t>KendoUI</a:t>
            </a:r>
            <a:r>
              <a:rPr lang="en-US" dirty="0" smtClean="0"/>
              <a:t> for MVC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14400"/>
            <a:ext cx="4572000" cy="275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9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AJAX Page Layout</a:t>
            </a:r>
          </a:p>
          <a:p>
            <a:endParaRPr lang="en-US" dirty="0"/>
          </a:p>
          <a:p>
            <a:r>
              <a:rPr lang="en-US" dirty="0" err="1" smtClean="0"/>
              <a:t>KendoUI</a:t>
            </a:r>
            <a:r>
              <a:rPr lang="en-US" dirty="0" smtClean="0"/>
              <a:t> for MVC with Bootstrap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06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Theme for Touch Enabled Browsers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8153" y="1219200"/>
            <a:ext cx="11338560" cy="4953000"/>
          </a:xfrm>
        </p:spPr>
        <p:txBody>
          <a:bodyPr/>
          <a:lstStyle/>
          <a:p>
            <a:r>
              <a:rPr lang="en-US" dirty="0" smtClean="0"/>
              <a:t>Don’t hide content behind hover interactions</a:t>
            </a:r>
          </a:p>
          <a:p>
            <a:endParaRPr lang="en-US" dirty="0"/>
          </a:p>
          <a:p>
            <a:r>
              <a:rPr lang="en-US" dirty="0" smtClean="0"/>
              <a:t>Use modern HTML 5 input types in the forms</a:t>
            </a:r>
          </a:p>
          <a:p>
            <a:endParaRPr lang="en-US" dirty="0"/>
          </a:p>
          <a:p>
            <a:r>
              <a:rPr lang="en-US" dirty="0" smtClean="0"/>
              <a:t>Provide ample room for people’s fingers</a:t>
            </a:r>
          </a:p>
          <a:p>
            <a:endParaRPr lang="en-US" dirty="0"/>
          </a:p>
          <a:p>
            <a:r>
              <a:rPr lang="en-US" dirty="0" smtClean="0"/>
              <a:t>Consider using Telerik themes like </a:t>
            </a:r>
            <a:r>
              <a:rPr lang="en-US" dirty="0" err="1" smtClean="0"/>
              <a:t>MetroTouch</a:t>
            </a:r>
            <a:r>
              <a:rPr lang="en-US" dirty="0" smtClean="0"/>
              <a:t>, </a:t>
            </a:r>
            <a:r>
              <a:rPr lang="en-US" dirty="0" err="1" smtClean="0"/>
              <a:t>BlackMetroTouch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1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Touch Enabled Themes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Tune Your Output with Appropriate Rendering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3" y="2209800"/>
            <a:ext cx="5530645" cy="1524000"/>
          </a:xfrm>
        </p:spPr>
      </p:pic>
      <p:sp>
        <p:nvSpPr>
          <p:cNvPr id="7" name="Content Placeholder 2"/>
          <p:cNvSpPr>
            <a:spLocks noGrp="1"/>
          </p:cNvSpPr>
          <p:nvPr>
            <p:ph sz="quarter" idx="13"/>
          </p:nvPr>
        </p:nvSpPr>
        <p:spPr>
          <a:xfrm>
            <a:off x="6172199" y="1219200"/>
            <a:ext cx="5604513" cy="4953000"/>
          </a:xfrm>
        </p:spPr>
        <p:txBody>
          <a:bodyPr/>
          <a:lstStyle/>
          <a:p>
            <a:r>
              <a:rPr lang="en-US" dirty="0" smtClean="0"/>
              <a:t>Use modern HTML 5 markup </a:t>
            </a:r>
          </a:p>
          <a:p>
            <a:endParaRPr lang="en-US" dirty="0"/>
          </a:p>
          <a:p>
            <a:r>
              <a:rPr lang="en-US" dirty="0" smtClean="0"/>
              <a:t>Use responsive techniques to allow your content to fill the space available appropriately</a:t>
            </a:r>
          </a:p>
          <a:p>
            <a:endParaRPr lang="en-US" dirty="0"/>
          </a:p>
          <a:p>
            <a:r>
              <a:rPr lang="en-US" dirty="0" smtClean="0"/>
              <a:t>Telerik AJAX controls have an ‘automatic’ render mode that will adapt their rendering for </a:t>
            </a:r>
            <a:r>
              <a:rPr lang="en-US" smtClean="0"/>
              <a:t>your device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33600" y="3886200"/>
            <a:ext cx="19149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err="1">
                <a:solidFill>
                  <a:srgbClr val="25A0DA"/>
                </a:solidFill>
                <a:latin typeface="Segoe UI" panose="020B0502040204020203" pitchFamily="34" charset="0"/>
                <a:hlinkClick r:id="rId3"/>
              </a:rPr>
              <a:t>Stéphanie</a:t>
            </a:r>
            <a:r>
              <a:rPr lang="en-US" sz="1400" i="1" dirty="0">
                <a:solidFill>
                  <a:srgbClr val="25A0DA"/>
                </a:solidFill>
                <a:latin typeface="Segoe UI" panose="020B0502040204020203" pitchFamily="34" charset="0"/>
                <a:hlinkClick r:id="rId3"/>
              </a:rPr>
              <a:t> Walter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770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AJAX Render Modes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7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Bundle and Minify your static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8153" y="1219200"/>
            <a:ext cx="11338560" cy="4953000"/>
          </a:xfrm>
        </p:spPr>
        <p:txBody>
          <a:bodyPr/>
          <a:lstStyle/>
          <a:p>
            <a:r>
              <a:rPr lang="en-US" dirty="0" smtClean="0"/>
              <a:t>Modern browsers can download at most 6 items simultaneously, older browsers only 2</a:t>
            </a:r>
          </a:p>
          <a:p>
            <a:endParaRPr lang="en-US" dirty="0"/>
          </a:p>
          <a:p>
            <a:r>
              <a:rPr lang="en-US" dirty="0" smtClean="0"/>
              <a:t>CSS, JavaScript, and Images can be compressed to save download threads and bandwidth</a:t>
            </a:r>
          </a:p>
          <a:p>
            <a:endParaRPr lang="en-US" dirty="0"/>
          </a:p>
          <a:p>
            <a:r>
              <a:rPr lang="en-US" dirty="0" smtClean="0"/>
              <a:t>Telerik AJAX supports this using the </a:t>
            </a:r>
            <a:r>
              <a:rPr lang="en-US" dirty="0" err="1" smtClean="0"/>
              <a:t>ScriptManager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ASP.NET supports this with ASP.NET bundles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4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Bundling, Compressing, and Reducing static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1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Alternate Renderings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8153" y="1219200"/>
            <a:ext cx="11338560" cy="4953000"/>
          </a:xfrm>
        </p:spPr>
        <p:txBody>
          <a:bodyPr/>
          <a:lstStyle/>
          <a:p>
            <a:r>
              <a:rPr lang="en-US" dirty="0" smtClean="0"/>
              <a:t>Use .mobile page notation in MVC</a:t>
            </a:r>
          </a:p>
          <a:p>
            <a:endParaRPr lang="en-US" dirty="0"/>
          </a:p>
          <a:p>
            <a:r>
              <a:rPr lang="en-US" dirty="0" smtClean="0"/>
              <a:t>Use </a:t>
            </a:r>
            <a:r>
              <a:rPr lang="en-US" dirty="0" err="1" smtClean="0"/>
              <a:t>FriendlyUrls</a:t>
            </a:r>
            <a:r>
              <a:rPr lang="en-US" dirty="0" smtClean="0"/>
              <a:t> with ASP.NET</a:t>
            </a:r>
          </a:p>
          <a:p>
            <a:endParaRPr lang="en-US" dirty="0"/>
          </a:p>
          <a:p>
            <a:r>
              <a:rPr lang="en-US" dirty="0" smtClean="0"/>
              <a:t>Migrate content to the new ‘UI mode’ </a:t>
            </a:r>
          </a:p>
          <a:p>
            <a:endParaRPr lang="en-US" dirty="0"/>
          </a:p>
          <a:p>
            <a:r>
              <a:rPr lang="en-US" dirty="0" smtClean="0"/>
              <a:t>Try using </a:t>
            </a:r>
            <a:r>
              <a:rPr lang="en-US" dirty="0" err="1" smtClean="0"/>
              <a:t>KendoUI</a:t>
            </a:r>
            <a:r>
              <a:rPr lang="en-US" dirty="0" smtClean="0"/>
              <a:t> Mobile to provide adaptive renderings for every mobile device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Alternate Renderings with a cameo visit by </a:t>
            </a:r>
            <a:r>
              <a:rPr lang="en-US" dirty="0" err="1" smtClean="0"/>
              <a:t>KendoUI</a:t>
            </a:r>
            <a:r>
              <a:rPr lang="en-US" dirty="0" smtClean="0"/>
              <a:t> Mobile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191000" y="2057400"/>
            <a:ext cx="5181600" cy="3505200"/>
          </a:xfrm>
          <a:prstGeom prst="rect">
            <a:avLst/>
          </a:prstGeom>
        </p:spPr>
        <p:txBody>
          <a:bodyPr>
            <a:normAutofit/>
          </a:bodyPr>
          <a:lstStyle>
            <a:lvl1pPr marL="192881" indent="-192881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910" indent="-160735" algn="l" defTabSz="5143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38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113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88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smtClean="0"/>
              <a:t>Jeffrey T. Fritz</a:t>
            </a:r>
            <a:endParaRPr lang="en-US" sz="3200" b="1" dirty="0"/>
          </a:p>
          <a:p>
            <a:pPr marL="0" indent="0">
              <a:buNone/>
            </a:pPr>
            <a:r>
              <a:rPr lang="en-US" sz="2400" dirty="0"/>
              <a:t>Microsoft MVP, </a:t>
            </a:r>
            <a:r>
              <a:rPr lang="en-US" sz="2400" dirty="0" err="1" smtClean="0"/>
              <a:t>ASPInsider</a:t>
            </a:r>
            <a:r>
              <a:rPr lang="en-US" sz="2400" dirty="0" smtClean="0"/>
              <a:t>, Author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Developer </a:t>
            </a:r>
            <a:r>
              <a:rPr lang="en-US" sz="2400" dirty="0"/>
              <a:t>Advocate</a:t>
            </a:r>
          </a:p>
          <a:p>
            <a:pPr marL="0" indent="0">
              <a:buNone/>
            </a:pPr>
            <a:r>
              <a:rPr lang="en-US" sz="2400" dirty="0"/>
              <a:t>Telerik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1600" b="1" dirty="0"/>
              <a:t>Twitter:</a:t>
            </a:r>
            <a:r>
              <a:rPr lang="en-US" sz="1600" dirty="0"/>
              <a:t>  </a:t>
            </a:r>
            <a:r>
              <a:rPr lang="en-US" sz="1600" dirty="0" smtClean="0"/>
              <a:t>@csharpfritz</a:t>
            </a:r>
            <a:endParaRPr lang="en-US" sz="1600" dirty="0"/>
          </a:p>
          <a:p>
            <a:pPr marL="0" indent="0">
              <a:buNone/>
            </a:pPr>
            <a:r>
              <a:rPr lang="en-US" sz="1600" b="1" dirty="0"/>
              <a:t>Blog:</a:t>
            </a:r>
            <a:r>
              <a:rPr lang="en-US" sz="1600" dirty="0"/>
              <a:t>  http://</a:t>
            </a:r>
            <a:r>
              <a:rPr lang="en-US" sz="1600" dirty="0" smtClean="0"/>
              <a:t>www.csharpfritz.com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1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891" indent="-342891"/>
            <a:r>
              <a:rPr lang="en-US" sz="2800" dirty="0" smtClean="0"/>
              <a:t>UI for ASP.NET AJAX </a:t>
            </a:r>
          </a:p>
          <a:p>
            <a:pPr marL="642922" lvl="1" indent="-342891"/>
            <a:r>
              <a:rPr lang="en-US" sz="2800" dirty="0" smtClean="0">
                <a:hlinkClick r:id="rId3"/>
              </a:rPr>
              <a:t>www.telerik.com/products/aspnet-ajax.aspx</a:t>
            </a:r>
            <a:endParaRPr lang="en-US" sz="2800" dirty="0"/>
          </a:p>
          <a:p>
            <a:pPr marL="342891" indent="-342891"/>
            <a:r>
              <a:rPr lang="en-US" sz="2800" dirty="0"/>
              <a:t>UI for ASP.NET MVC</a:t>
            </a:r>
          </a:p>
          <a:p>
            <a:pPr marL="642922" lvl="1" indent="-342891"/>
            <a:r>
              <a:rPr lang="en-US" sz="2800" dirty="0" smtClean="0">
                <a:hlinkClick r:id="rId4"/>
              </a:rPr>
              <a:t>www.telerik.com/aspnet-mvc</a:t>
            </a:r>
            <a:endParaRPr lang="en-US" sz="2800" dirty="0" smtClean="0"/>
          </a:p>
          <a:p>
            <a:pPr marL="342891" indent="-342891"/>
            <a:r>
              <a:rPr lang="en-US" sz="2800" dirty="0" smtClean="0"/>
              <a:t>Documentation </a:t>
            </a:r>
            <a:r>
              <a:rPr lang="en-US" sz="2800" dirty="0"/>
              <a:t>/ Demos / Forums, etc. </a:t>
            </a:r>
          </a:p>
          <a:p>
            <a:pPr marL="642923" lvl="1" indent="-342891"/>
            <a:r>
              <a:rPr lang="en-US" sz="2400" dirty="0" smtClean="0">
                <a:hlinkClick r:id="rId5"/>
              </a:rPr>
              <a:t>www.telerik.com/support.aspx</a:t>
            </a:r>
            <a:endParaRPr lang="en-US" sz="2400" dirty="0" smtClean="0"/>
          </a:p>
          <a:p>
            <a:pPr marL="342892" indent="-342891"/>
            <a:r>
              <a:rPr lang="en-US" sz="2800" dirty="0" smtClean="0"/>
              <a:t>ASP.NET</a:t>
            </a:r>
          </a:p>
          <a:p>
            <a:pPr marL="642923" lvl="1" indent="-342891"/>
            <a:r>
              <a:rPr lang="en-US" sz="2400" dirty="0" smtClean="0">
                <a:hlinkClick r:id="rId6"/>
              </a:rPr>
              <a:t>www.asp.net</a:t>
            </a:r>
            <a:endParaRPr lang="en-US" sz="2400" dirty="0" smtClean="0"/>
          </a:p>
          <a:p>
            <a:pPr marL="457201" indent="-457200"/>
            <a:r>
              <a:rPr lang="en-US" sz="2800" dirty="0" smtClean="0"/>
              <a:t>Telerik Developer Network</a:t>
            </a:r>
          </a:p>
          <a:p>
            <a:pPr marL="757232" lvl="1" indent="-457200"/>
            <a:r>
              <a:rPr lang="en-US" sz="2400" smtClean="0">
                <a:hlinkClick r:id="rId7"/>
              </a:rPr>
              <a:t>developer.telerik.com</a:t>
            </a:r>
            <a:endParaRPr lang="en-US" sz="2400" dirty="0" smtClean="0"/>
          </a:p>
          <a:p>
            <a:pPr marL="300032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180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2882900"/>
            <a:ext cx="10871200" cy="990600"/>
          </a:xfrm>
        </p:spPr>
        <p:txBody>
          <a:bodyPr/>
          <a:lstStyle/>
          <a:p>
            <a:r>
              <a:rPr lang="en-US" dirty="0" smtClean="0"/>
              <a:t>10 </a:t>
            </a:r>
            <a:r>
              <a:rPr lang="en-US" dirty="0" err="1" smtClean="0"/>
              <a:t>DevCraft</a:t>
            </a:r>
            <a:r>
              <a:rPr lang="en-US" dirty="0" smtClean="0"/>
              <a:t> Complete Licenses are being raffled off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399" y="4013200"/>
            <a:ext cx="10871200" cy="9906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… and you are already in the raffle for just showing up!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1866" y="5003800"/>
            <a:ext cx="10871200" cy="990600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 your friends to get in here!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24" y="260581"/>
            <a:ext cx="3915884" cy="248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8152" y="1219200"/>
            <a:ext cx="10839447" cy="4953000"/>
          </a:xfrm>
        </p:spPr>
        <p:txBody>
          <a:bodyPr/>
          <a:lstStyle/>
          <a:p>
            <a:r>
              <a:rPr lang="en-US" dirty="0" smtClean="0"/>
              <a:t>Tips for Building Mobile-Optimized ASP.NET Projects</a:t>
            </a:r>
          </a:p>
          <a:p>
            <a:pPr lvl="1"/>
            <a:r>
              <a:rPr lang="en-US" dirty="0" smtClean="0"/>
              <a:t>Jeff Fritz</a:t>
            </a:r>
          </a:p>
          <a:p>
            <a:pPr lvl="1"/>
            <a:endParaRPr lang="en-US" dirty="0"/>
          </a:p>
          <a:p>
            <a:r>
              <a:rPr lang="en-US" dirty="0" smtClean="0"/>
              <a:t>Manage Documents within .NET Apps</a:t>
            </a:r>
          </a:p>
          <a:p>
            <a:pPr lvl="1"/>
            <a:r>
              <a:rPr lang="en-US" dirty="0" smtClean="0"/>
              <a:t>Michael Crump</a:t>
            </a:r>
          </a:p>
          <a:p>
            <a:pPr lvl="1"/>
            <a:endParaRPr lang="en-US" dirty="0"/>
          </a:p>
          <a:p>
            <a:r>
              <a:rPr lang="en-US" dirty="0" smtClean="0"/>
              <a:t>Build Line-of-Business Apps with Map, Gantt, and Diagram Controls</a:t>
            </a:r>
          </a:p>
          <a:p>
            <a:pPr lvl="1"/>
            <a:r>
              <a:rPr lang="en-US" dirty="0" smtClean="0"/>
              <a:t>Samidip Basu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17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/>
              <a:t>We Want to Support Your Development </a:t>
            </a:r>
            <a:br>
              <a:rPr lang="en-US" sz="4400" dirty="0" smtClean="0"/>
            </a:br>
            <a:r>
              <a:rPr lang="en-US" sz="4400" dirty="0" smtClean="0"/>
              <a:t>No Matter the Device or Operating System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1898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95400"/>
            <a:ext cx="8077200" cy="444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2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Devices Are Hard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33" y="1295400"/>
            <a:ext cx="10134600" cy="456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9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Approaches to Modern Development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697642"/>
              </p:ext>
            </p:extLst>
          </p:nvPr>
        </p:nvGraphicFramePr>
        <p:xfrm>
          <a:off x="1791462" y="1556846"/>
          <a:ext cx="2824177" cy="398383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24177"/>
              </a:tblGrid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bg1"/>
                          </a:solidFill>
                          <a:latin typeface="Helvetica Neue"/>
                        </a:rPr>
                        <a:t>Native</a:t>
                      </a:r>
                      <a:endParaRPr lang="en-US" sz="1900" dirty="0">
                        <a:solidFill>
                          <a:schemeClr val="bg1"/>
                        </a:solidFill>
                        <a:latin typeface="Helvetica Neue"/>
                      </a:endParaRPr>
                    </a:p>
                  </a:txBody>
                  <a:tcPr marT="54864" marB="54864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Single platform</a:t>
                      </a:r>
                      <a:endParaRPr lang="en-US" sz="1900" dirty="0">
                        <a:solidFill>
                          <a:srgbClr val="C00000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Objective C, </a:t>
                      </a:r>
                      <a:r>
                        <a:rPr lang="en-US" sz="1900" baseline="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Java, C#</a:t>
                      </a:r>
                      <a:endParaRPr lang="en-US" sz="1900" dirty="0">
                        <a:solidFill>
                          <a:srgbClr val="C00000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marL="0" marR="0" indent="0" algn="ctr" defTabSz="6868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High Dev. Cost</a:t>
                      </a: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Native</a:t>
                      </a:r>
                      <a:r>
                        <a:rPr lang="en-US" sz="19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 APIs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Advanced graphics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latin typeface="Helvetica Neue"/>
                        </a:rPr>
                        <a:t>App Store Distribution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436211"/>
              </p:ext>
            </p:extLst>
          </p:nvPr>
        </p:nvGraphicFramePr>
        <p:xfrm>
          <a:off x="4709269" y="1556846"/>
          <a:ext cx="2809209" cy="3983833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809209"/>
              </a:tblGrid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 Neue"/>
                        </a:rPr>
                        <a:t>Hybrid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 Neue"/>
                      </a:endParaRPr>
                    </a:p>
                  </a:txBody>
                  <a:tcPr marT="54864" marB="54864" anchor="ctr">
                    <a:solidFill>
                      <a:srgbClr val="BD753F"/>
                    </a:solidFill>
                  </a:tcPr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Multiple platforms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HTML, JS, CSS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marL="0" marR="0" indent="0" algn="ctr" defTabSz="6868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Reasonable Dev. Cost</a:t>
                      </a: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Native APIs*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Moderate graphics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latin typeface="Helvetica Neue"/>
                        </a:rPr>
                        <a:t>App Store Distribution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846554"/>
              </p:ext>
            </p:extLst>
          </p:nvPr>
        </p:nvGraphicFramePr>
        <p:xfrm>
          <a:off x="7612107" y="1556846"/>
          <a:ext cx="2813396" cy="3983833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813396"/>
              </a:tblGrid>
              <a:tr h="569119">
                <a:tc>
                  <a:txBody>
                    <a:bodyPr/>
                    <a:lstStyle/>
                    <a:p>
                      <a:pPr marL="0" marR="0" indent="0" algn="ctr" defTabSz="6868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 Neue"/>
                        </a:rPr>
                        <a:t>Mobile Web</a:t>
                      </a:r>
                    </a:p>
                  </a:txBody>
                  <a:tcPr marT="54864" marB="54864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Multiple platforms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HTML, JS, CSS</a:t>
                      </a:r>
                      <a:endParaRPr lang="en-US" sz="19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marL="0" marR="0" indent="0" algn="ctr" defTabSz="6868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Helvetica Neue"/>
                        </a:rPr>
                        <a:t>Reasonable Dev. Cost</a:t>
                      </a: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Limited APIs</a:t>
                      </a:r>
                      <a:endParaRPr lang="en-US" sz="1900" dirty="0">
                        <a:solidFill>
                          <a:srgbClr val="C00000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rgbClr val="C00000"/>
                          </a:solidFill>
                          <a:latin typeface="Helvetica Neue"/>
                        </a:rPr>
                        <a:t>Limited graphics</a:t>
                      </a:r>
                      <a:endParaRPr lang="en-US" sz="1900" dirty="0">
                        <a:solidFill>
                          <a:srgbClr val="C00000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  <a:tr h="569119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 Neue"/>
                        </a:rPr>
                        <a:t>Web Distribution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 Neue"/>
                      </a:endParaRPr>
                    </a:p>
                  </a:txBody>
                  <a:tcPr marT="54864" marB="5486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6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Tips to Make Your Website Better on All Devices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Implement a page layout</a:t>
            </a:r>
          </a:p>
          <a:p>
            <a:endParaRPr lang="en-US" dirty="0"/>
          </a:p>
          <a:p>
            <a:r>
              <a:rPr lang="en-US" dirty="0" smtClean="0"/>
              <a:t>UI Design to enable touch interactions</a:t>
            </a:r>
          </a:p>
          <a:p>
            <a:endParaRPr lang="en-US" dirty="0"/>
          </a:p>
          <a:p>
            <a:r>
              <a:rPr lang="en-US" dirty="0" smtClean="0"/>
              <a:t>Optimize HTML output for smaller bandwidth</a:t>
            </a:r>
          </a:p>
          <a:p>
            <a:endParaRPr lang="en-US" dirty="0"/>
          </a:p>
          <a:p>
            <a:r>
              <a:rPr lang="en-US" dirty="0" smtClean="0"/>
              <a:t>Bundle and compress static content </a:t>
            </a:r>
          </a:p>
          <a:p>
            <a:endParaRPr lang="en-US" dirty="0"/>
          </a:p>
          <a:p>
            <a:r>
              <a:rPr lang="en-US" dirty="0" smtClean="0"/>
              <a:t>Use Alternative Renderings where appropriate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42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Jo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lerik">
      <a:majorFont>
        <a:latin typeface="Lato Black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Jolt</Template>
  <TotalTime>5991</TotalTime>
  <Words>481</Words>
  <Application>Microsoft Office PowerPoint</Application>
  <PresentationFormat>Widescreen</PresentationFormat>
  <Paragraphs>118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Helvetica Neue</vt:lpstr>
      <vt:lpstr>Lato</vt:lpstr>
      <vt:lpstr>Lato Black</vt:lpstr>
      <vt:lpstr>Open Sans Light</vt:lpstr>
      <vt:lpstr>Segoe UI</vt:lpstr>
      <vt:lpstr>Jolt</vt:lpstr>
      <vt:lpstr>Be Responsive: .NET UI for Any Device</vt:lpstr>
      <vt:lpstr>PowerPoint Presentation</vt:lpstr>
      <vt:lpstr>10 DevCraft Complete Licenses are being raffled off </vt:lpstr>
      <vt:lpstr>Agenda</vt:lpstr>
      <vt:lpstr>We Want to Support Your Development  No Matter the Device or Operating System</vt:lpstr>
      <vt:lpstr>PowerPoint Presentation</vt:lpstr>
      <vt:lpstr>Devices Are Hard</vt:lpstr>
      <vt:lpstr>3 Approaches to Modern Development</vt:lpstr>
      <vt:lpstr>5 Tips to Make Your Website Better on All Devices</vt:lpstr>
      <vt:lpstr>Page Layout for Devices</vt:lpstr>
      <vt:lpstr>PowerPoint Presentation</vt:lpstr>
      <vt:lpstr>Theme for Touch Enabled Browsers</vt:lpstr>
      <vt:lpstr>PowerPoint Presentation</vt:lpstr>
      <vt:lpstr>Tune Your Output with Appropriate Rendering</vt:lpstr>
      <vt:lpstr>PowerPoint Presentation</vt:lpstr>
      <vt:lpstr>Bundle and Minify your static content</vt:lpstr>
      <vt:lpstr>PowerPoint Presentation</vt:lpstr>
      <vt:lpstr>Use Alternate Renderings</vt:lpstr>
      <vt:lpstr>PowerPoint Presentation</vt:lpstr>
      <vt:lpstr>Resources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Anglin</dc:creator>
  <cp:lastModifiedBy>Jeffrey T. Fritz</cp:lastModifiedBy>
  <cp:revision>294</cp:revision>
  <dcterms:created xsi:type="dcterms:W3CDTF">2010-03-05T17:51:20Z</dcterms:created>
  <dcterms:modified xsi:type="dcterms:W3CDTF">2014-06-19T12:16:47Z</dcterms:modified>
</cp:coreProperties>
</file>